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41" r:id="rId3"/>
    <p:sldId id="349" r:id="rId4"/>
    <p:sldId id="293" r:id="rId5"/>
    <p:sldId id="288" r:id="rId6"/>
    <p:sldId id="267" r:id="rId7"/>
    <p:sldId id="274" r:id="rId8"/>
    <p:sldId id="330" r:id="rId9"/>
    <p:sldId id="292" r:id="rId10"/>
    <p:sldId id="328" r:id="rId11"/>
    <p:sldId id="329" r:id="rId12"/>
    <p:sldId id="327" r:id="rId13"/>
    <p:sldId id="337" r:id="rId14"/>
    <p:sldId id="335" r:id="rId15"/>
    <p:sldId id="299" r:id="rId16"/>
    <p:sldId id="261" r:id="rId17"/>
    <p:sldId id="270" r:id="rId18"/>
    <p:sldId id="325" r:id="rId19"/>
    <p:sldId id="300" r:id="rId20"/>
    <p:sldId id="348" r:id="rId21"/>
    <p:sldId id="332" r:id="rId22"/>
    <p:sldId id="340" r:id="rId23"/>
    <p:sldId id="264" r:id="rId24"/>
    <p:sldId id="350" r:id="rId25"/>
    <p:sldId id="303" r:id="rId26"/>
    <p:sldId id="275" r:id="rId27"/>
    <p:sldId id="287" r:id="rId2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632C0-B97D-4BAB-B610-327CD4933A59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F2E28-F405-4D30-86AD-6DE867B254CF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F2E28-F405-4D30-86AD-6DE867B254CF}" type="slidenum">
              <a:rPr lang="bg-BG" smtClean="0"/>
              <a:pPr/>
              <a:t>26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6468E-6FB8-44F0-A69A-3B673C42C201}" type="datetimeFigureOut">
              <a:rPr lang="bg-BG" smtClean="0"/>
              <a:pPr/>
              <a:t>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77944-E23E-468F-954D-2BB618B1CBF8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0240"/>
            <a:ext cx="7772400" cy="2571768"/>
          </a:xfrm>
        </p:spPr>
        <p:txBody>
          <a:bodyPr>
            <a:normAutofit fontScale="90000"/>
          </a:bodyPr>
          <a:lstStyle/>
          <a:p>
            <a:r>
              <a:rPr lang="bg-BG" b="1" dirty="0">
                <a:solidFill>
                  <a:srgbClr val="0070C0"/>
                </a:solidFill>
              </a:rPr>
              <a:t>ОТЧЕТ</a:t>
            </a:r>
            <a:r>
              <a:rPr lang="bg-BG" dirty="0">
                <a:solidFill>
                  <a:srgbClr val="0070C0"/>
                </a:solidFill>
              </a:rPr>
              <a:t/>
            </a:r>
            <a:br>
              <a:rPr lang="bg-BG" dirty="0">
                <a:solidFill>
                  <a:srgbClr val="0070C0"/>
                </a:solidFill>
              </a:rPr>
            </a:br>
            <a:r>
              <a:rPr lang="bg-BG" b="1" dirty="0">
                <a:solidFill>
                  <a:srgbClr val="0070C0"/>
                </a:solidFill>
              </a:rPr>
              <a:t>НА РЕКТОРА НА ВУТП </a:t>
            </a:r>
            <a:r>
              <a:rPr lang="bg-BG" dirty="0">
                <a:solidFill>
                  <a:srgbClr val="0070C0"/>
                </a:solidFill>
              </a:rPr>
              <a:t/>
            </a:r>
            <a:br>
              <a:rPr lang="bg-BG" dirty="0">
                <a:solidFill>
                  <a:srgbClr val="0070C0"/>
                </a:solidFill>
              </a:rPr>
            </a:br>
            <a:r>
              <a:rPr lang="bg-BG" b="1" dirty="0">
                <a:solidFill>
                  <a:srgbClr val="0070C0"/>
                </a:solidFill>
              </a:rPr>
              <a:t>ЗА ПЕРИОДА 27.6.2023 Г.– 27</a:t>
            </a:r>
            <a:r>
              <a:rPr lang="en-US" b="1" dirty="0">
                <a:solidFill>
                  <a:srgbClr val="0070C0"/>
                </a:solidFill>
              </a:rPr>
              <a:t>.</a:t>
            </a:r>
            <a:r>
              <a:rPr lang="bg-BG" b="1" dirty="0">
                <a:solidFill>
                  <a:srgbClr val="0070C0"/>
                </a:solidFill>
              </a:rPr>
              <a:t>6</a:t>
            </a:r>
            <a:r>
              <a:rPr lang="en-US" b="1" dirty="0">
                <a:solidFill>
                  <a:srgbClr val="0070C0"/>
                </a:solidFill>
              </a:rPr>
              <a:t>.202</a:t>
            </a:r>
            <a:r>
              <a:rPr lang="bg-BG" b="1" dirty="0">
                <a:solidFill>
                  <a:srgbClr val="0070C0"/>
                </a:solidFill>
              </a:rPr>
              <a:t>4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bg-BG" b="1" dirty="0">
                <a:solidFill>
                  <a:srgbClr val="0070C0"/>
                </a:solidFill>
              </a:rPr>
              <a:t>Г.</a:t>
            </a:r>
            <a:endParaRPr lang="bg-BG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214290"/>
            <a:ext cx="1143008" cy="10001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571604" y="571480"/>
            <a:ext cx="7286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bg-BG" sz="2400" b="1" dirty="0">
                <a:solidFill>
                  <a:srgbClr val="0070C0"/>
                </a:solidFill>
              </a:rPr>
              <a:t>ВИСШЕ УЧИЛИЩЕ ПО ТЕЛЕКОМУНИКАЦИИ И ПОЩИ</a:t>
            </a:r>
            <a:endParaRPr lang="bg-BG" sz="2400" dirty="0">
              <a:solidFill>
                <a:srgbClr val="0070C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71472" y="1214422"/>
            <a:ext cx="8215370" cy="714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ФУНДАМЕНТАЛНИ ПРОБЛЕМИ </a:t>
            </a:r>
            <a:b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ПЕРИОДА ЮНИ 2023 – ЮНИ 2024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2000" dirty="0">
                <a:effectLst/>
                <a:ea typeface="Times New Roman" panose="02020603050405020304" pitchFamily="18" charset="0"/>
              </a:rPr>
              <a:t>липса на стабилно политическо управление;</a:t>
            </a:r>
            <a:endParaRPr lang="en-GB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2000" dirty="0">
                <a:effectLst/>
                <a:ea typeface="Times New Roman" panose="02020603050405020304" pitchFamily="18" charset="0"/>
              </a:rPr>
              <a:t>реформите във висшето образование, инициирани с промяната на ЗВО от 13 март 2024 г. и приетите впоследствие изменения на Постановление на МС №162/2001 г. и Постановление на МС №328/2015 г.;</a:t>
            </a:r>
            <a:endParaRPr lang="en-GB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2000" dirty="0">
                <a:effectLst/>
                <a:ea typeface="Times New Roman" panose="02020603050405020304" pitchFamily="18" charset="0"/>
              </a:rPr>
              <a:t>липсата на устойчива финансова политика от страна на държавата в сектора;</a:t>
            </a:r>
            <a:endParaRPr lang="en-GB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2000" dirty="0">
                <a:effectLst/>
                <a:ea typeface="Times New Roman" panose="02020603050405020304" pitchFamily="18" charset="0"/>
              </a:rPr>
              <a:t>инфлацията;</a:t>
            </a:r>
            <a:endParaRPr lang="en-GB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2000" dirty="0">
                <a:effectLst/>
                <a:ea typeface="Times New Roman" panose="02020603050405020304" pitchFamily="18" charset="0"/>
              </a:rPr>
              <a:t>опасността към септември 2024 година от реални целенасочени от страна на МОН фалити на висши училища;</a:t>
            </a:r>
            <a:endParaRPr lang="en-GB" sz="20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2000" dirty="0">
                <a:effectLst/>
                <a:ea typeface="Times New Roman" panose="02020603050405020304" pitchFamily="18" charset="0"/>
              </a:rPr>
              <a:t>липсата на регламентация на видовете висши училища, определени със Стратегията за развитие на висшето образование в периода 2021 – 2030 година.</a:t>
            </a:r>
            <a:endParaRPr lang="en-GB" sz="2000" dirty="0">
              <a:effectLst/>
              <a:ea typeface="Times New Roman" panose="02020603050405020304" pitchFamily="18" charset="0"/>
            </a:endParaRPr>
          </a:p>
          <a:p>
            <a:pPr>
              <a:buNone/>
            </a:pPr>
            <a:endParaRPr lang="bg-BG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0DBE2F-AD3A-D617-5A3A-BB71CE7BC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B77465-A947-BC77-BB8B-B3677335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МЯСТО НА ВУТП В КАРТАТА НА БЪЛГАРСКОТО ВИСШЕ ОБРАЗОВАНИЕ</a:t>
            </a:r>
            <a:endParaRPr lang="bg-BG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CFDA70-F533-52A7-BA25-DA364339B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седмо място за ПН 5.3. „Комуникационна и компютърна техника“ на ВУТП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пето място по реализация на студентите в ПН 5.3. „Комуникационна и компютърна техника“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a typeface="Times New Roman" panose="02020603050405020304" pitchFamily="18" charset="0"/>
              </a:rPr>
              <a:t>пето място по принос към осигурителната система и по размер на доходите на завършилите ВУТП</a:t>
            </a:r>
            <a:endParaRPr lang="en-GB" sz="7200" dirty="0"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второ място по брой привлечени чуждестранни студенти в специалностите на ПН 5.3. „Комуникационна и компютърна техника“ </a:t>
            </a:r>
            <a:endParaRPr lang="en-GB" sz="72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ВУТП е единственото инженерно висше училище в страната, чиито брой на студентите нараства през изминалите три години и увеличи капацитета си, даден от НАОА от 1620 студента на 2630 студенти и докторанти</a:t>
            </a:r>
            <a:endParaRPr lang="en-GB" sz="72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почти 100% ексклузивност на преподавателския състав</a:t>
            </a:r>
            <a:endParaRPr lang="en-GB" sz="72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относително висок процент среден брой цитирания на документ в Скопус</a:t>
            </a:r>
            <a:endParaRPr lang="en-GB" sz="7200" dirty="0">
              <a:effectLst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bg-BG" sz="7200" dirty="0">
                <a:effectLst/>
                <a:ea typeface="Times New Roman" panose="02020603050405020304" pitchFamily="18" charset="0"/>
              </a:rPr>
              <a:t>ВУТП е сред висшите училища с най-ниска безработица на завършилите студенти</a:t>
            </a:r>
            <a:endParaRPr lang="en-GB" sz="72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36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Главният изпълнителен директор на Siemens България Боряна Манолова е  избрана за заместник - председател на УС на КРИБ | gradat.bg"/>
          <p:cNvPicPr>
            <a:picLocks noChangeAspect="1" noChangeArrowheads="1"/>
          </p:cNvPicPr>
          <p:nvPr/>
        </p:nvPicPr>
        <p:blipFill>
          <a:blip r:embed="rId2" cstate="print"/>
          <a:srcRect r="-2" b="15596"/>
          <a:stretch/>
        </p:blipFill>
        <p:spPr bwMode="auto">
          <a:xfrm>
            <a:off x="3" y="-6236"/>
            <a:ext cx="2441552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  <a:noFill/>
        </p:spPr>
      </p:pic>
      <p:pic>
        <p:nvPicPr>
          <p:cNvPr id="6" name="Picture 2" descr="https://www.utp.bg/wp-content/uploads/2020/07/natalia-futekova-1_fit-gallery_slider.jpg"/>
          <p:cNvPicPr>
            <a:picLocks noChangeAspect="1" noChangeArrowheads="1"/>
          </p:cNvPicPr>
          <p:nvPr/>
        </p:nvPicPr>
        <p:blipFill>
          <a:blip r:embed="rId3" cstate="print"/>
          <a:srcRect l="19475" r="22727" b="2"/>
          <a:stretch/>
        </p:blipFill>
        <p:spPr bwMode="auto">
          <a:xfrm>
            <a:off x="3506654" y="-6235"/>
            <a:ext cx="2758363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96" r="10046" b="1"/>
          <a:stretch/>
        </p:blipFill>
        <p:spPr>
          <a:xfrm>
            <a:off x="5536407" y="1"/>
            <a:ext cx="3607593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10" name="Picture 9" descr="A person in a blue suit&#10;&#10;Description automatically generated">
            <a:extLst>
              <a:ext uri="{FF2B5EF4-FFF2-40B4-BE49-F238E27FC236}">
                <a16:creationId xmlns:a16="http://schemas.microsoft.com/office/drawing/2014/main" xmlns="" id="{03A8E785-AC3C-D17F-796F-BBB0EAC046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73" r="4174" b="2"/>
          <a:stretch/>
        </p:blipFill>
        <p:spPr>
          <a:xfrm>
            <a:off x="20" y="2658276"/>
            <a:ext cx="2828023" cy="4199724"/>
          </a:xfrm>
          <a:custGeom>
            <a:avLst/>
            <a:gdLst/>
            <a:ahLst/>
            <a:cxnLst/>
            <a:rect l="l" t="t" r="r" b="b"/>
            <a:pathLst>
              <a:path w="3770724" h="4199724">
                <a:moveTo>
                  <a:pt x="0" y="0"/>
                </a:moveTo>
                <a:lnTo>
                  <a:pt x="3770724" y="0"/>
                </a:lnTo>
                <a:lnTo>
                  <a:pt x="1824067" y="4199724"/>
                </a:lnTo>
                <a:lnTo>
                  <a:pt x="0" y="4199724"/>
                </a:lnTo>
                <a:close/>
              </a:path>
            </a:pathLst>
          </a:custGeom>
        </p:spPr>
      </p:pic>
      <p:pic>
        <p:nvPicPr>
          <p:cNvPr id="17" name="Picture 16" descr="A person in a suit&#10;&#10;Description automatically generated">
            <a:extLst>
              <a:ext uri="{FF2B5EF4-FFF2-40B4-BE49-F238E27FC236}">
                <a16:creationId xmlns:a16="http://schemas.microsoft.com/office/drawing/2014/main" xmlns="" id="{888FF216-66BF-E2B7-B8F3-88645DACB1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" b="10357"/>
          <a:stretch/>
        </p:blipFill>
        <p:spPr>
          <a:xfrm>
            <a:off x="1510347" y="2661900"/>
            <a:ext cx="3831544" cy="4197911"/>
          </a:xfrm>
          <a:custGeom>
            <a:avLst/>
            <a:gdLst/>
            <a:ahLst/>
            <a:cxnLst/>
            <a:rect l="l" t="t" r="r" b="b"/>
            <a:pathLst>
              <a:path w="5108726" h="4197911">
                <a:moveTo>
                  <a:pt x="1945141" y="0"/>
                </a:moveTo>
                <a:lnTo>
                  <a:pt x="5108726" y="0"/>
                </a:lnTo>
                <a:lnTo>
                  <a:pt x="3163585" y="4197911"/>
                </a:lnTo>
                <a:lnTo>
                  <a:pt x="3157362" y="4197911"/>
                </a:lnTo>
                <a:lnTo>
                  <a:pt x="1967571" y="4197911"/>
                </a:lnTo>
                <a:lnTo>
                  <a:pt x="31752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6163" name="Freeform 43">
            <a:extLst>
              <a:ext uri="{FF2B5EF4-FFF2-40B4-BE49-F238E27FC236}">
                <a16:creationId xmlns:a16="http://schemas.microsoft.com/office/drawing/2014/main" xmlns="" id="{AAD8F19F-4A55-467B-BED0-8837659A90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014787" y="2660089"/>
            <a:ext cx="5129213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416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4373" y="4189864"/>
            <a:ext cx="3748015" cy="2163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СЪВЕТ НА НАСТОЯТЕЛИТЕ</a:t>
            </a:r>
          </a:p>
        </p:txBody>
      </p:sp>
      <p:pic>
        <p:nvPicPr>
          <p:cNvPr id="8" name="Picture 7" descr="A close-up of a person&#10;&#10;Description automatically generated">
            <a:extLst>
              <a:ext uri="{FF2B5EF4-FFF2-40B4-BE49-F238E27FC236}">
                <a16:creationId xmlns:a16="http://schemas.microsoft.com/office/drawing/2014/main" xmlns="" id="{677C42C8-D6B4-6A26-9257-76B08C2EEE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39" r="14401" b="1"/>
          <a:stretch/>
        </p:blipFill>
        <p:spPr>
          <a:xfrm>
            <a:off x="1696476" y="1"/>
            <a:ext cx="2545457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НА СТУДЕНТИ </a:t>
            </a:r>
            <a:b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УЧЕБНАТА 2024/2025 ГОДИНА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000" dirty="0"/>
              <a:t>държавна поръчка</a:t>
            </a:r>
            <a:endParaRPr lang="en-US" sz="2000" dirty="0"/>
          </a:p>
          <a:p>
            <a:pPr>
              <a:buNone/>
            </a:pPr>
            <a:r>
              <a:rPr lang="bg-BG" sz="2000" b="1" i="1" dirty="0"/>
              <a:t>професионален бакалавър: </a:t>
            </a:r>
            <a:r>
              <a:rPr lang="bg-BG" sz="2000" dirty="0"/>
              <a:t>131%</a:t>
            </a:r>
          </a:p>
          <a:p>
            <a:pPr>
              <a:buNone/>
            </a:pPr>
            <a:r>
              <a:rPr lang="bg-BG" sz="2000" b="1" i="1" dirty="0"/>
              <a:t>бакалавър:</a:t>
            </a:r>
            <a:r>
              <a:rPr lang="bg-BG" sz="2000" dirty="0"/>
              <a:t> 93%</a:t>
            </a:r>
          </a:p>
          <a:p>
            <a:pPr>
              <a:buNone/>
            </a:pPr>
            <a:r>
              <a:rPr lang="bg-BG" sz="2000" dirty="0"/>
              <a:t>катедра ИТ и катедра ТК – 79%</a:t>
            </a:r>
          </a:p>
          <a:p>
            <a:pPr>
              <a:buNone/>
            </a:pPr>
            <a:r>
              <a:rPr lang="bg-BG" sz="2000" dirty="0"/>
              <a:t>катедра ОИ – 107%</a:t>
            </a:r>
          </a:p>
          <a:p>
            <a:pPr>
              <a:buNone/>
            </a:pPr>
            <a:r>
              <a:rPr lang="bg-BG" sz="2000" b="1" i="1" dirty="0"/>
              <a:t>магистър: </a:t>
            </a:r>
            <a:r>
              <a:rPr lang="bg-BG" sz="2000" dirty="0"/>
              <a:t>126%</a:t>
            </a:r>
          </a:p>
          <a:p>
            <a:pPr>
              <a:buNone/>
            </a:pPr>
            <a:r>
              <a:rPr lang="bg-BG" sz="2000" dirty="0"/>
              <a:t>катедра ИТ и катедра ТК – 126%</a:t>
            </a:r>
          </a:p>
          <a:p>
            <a:pPr>
              <a:buNone/>
            </a:pPr>
            <a:r>
              <a:rPr lang="bg-BG" sz="2000" dirty="0"/>
              <a:t>катедра ОИ – 125%</a:t>
            </a:r>
          </a:p>
          <a:p>
            <a:pPr>
              <a:buNone/>
            </a:pPr>
            <a:endParaRPr lang="bg-BG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xmlns="" id="{D4771268-CB57-404A-9271-370EB28F60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КСК</a:t>
            </a:r>
          </a:p>
        </p:txBody>
      </p:sp>
      <p:pic>
        <p:nvPicPr>
          <p:cNvPr id="5" name="Content Placeholder 4" descr="A building with a tree and a sign&#10;&#10;Description automatically generated">
            <a:extLst>
              <a:ext uri="{FF2B5EF4-FFF2-40B4-BE49-F238E27FC236}">
                <a16:creationId xmlns:a16="http://schemas.microsoft.com/office/drawing/2014/main" xmlns="" id="{0640511F-ADC5-15B8-B8A3-375E9D75B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2987" y="1296243"/>
            <a:ext cx="5085525" cy="42631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7A453D2-15D8-4403-815F-291FA16340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161EA6B-09CA-445B-AB0D-8DF76FA92D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EA1DAFF-CECA-492F-BFA1-22C64956B8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5D3D3744-142C-4653-90AB-546FE6B849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0BC69CAC-820B-41BA-BFCA-79B4557683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xmlns="" id="{3D205E7A-88AB-4C4B-B8D1-5A76AA878B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0D4286E9-8501-4EBF-874C-74897B4B6F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45586ADC-910E-45C9-BAB4-CB0EFBEE5B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DAB594C5-5BB0-49AE-8AAC-AE40A6F8A3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8114C98-A349-4111-A123-E8EAB86ABE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670FB431-AE18-414D-92F4-1D12D19911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24467063-D74E-4D42-8790-B9F6D69584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A1D19BAC-1681-47BC-AAF5-92FAFFF6F4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94347C2B-E846-452C-97AA-7E254FC1CE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10EA2B35-7959-4C2A-84AA-FF5D94FEDE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xmlns="" id="{A7F29446-5099-357C-E5FE-B3F24888B7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153" r="1" b="2367"/>
          <a:stretch/>
        </p:blipFill>
        <p:spPr>
          <a:xfrm>
            <a:off x="469942" y="317578"/>
            <a:ext cx="8138333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AF19A774-30A5-488B-9BAF-629C644029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291EBF88-5B98-4258-A542-14C3AF2E52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8FBC2D58-9E3C-490D-BD7A-61EF07EA79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B6CF1BB4-1C1D-4EDE-BA26-0243FCF83B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00C83729-E02F-4512-AFE7-F4792228BD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E2D3D3F2-ABBB-4453-B1C5-1BEBF7E4DD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8214E4A5-A0D2-42C4-8D14-D2A7E495F0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494D7A0-6B21-41E8-A7D3-0033BBB791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1E141D7D-32B0-448E-A666-EA8703AFCF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8D87E268-6345-420F-8B97-B37ED04100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35E1622E-7FA6-4760-A2BF-A8105EBF7B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4018137"/>
            <a:ext cx="3426795" cy="2129586"/>
          </a:xfrm>
          <a:noFill/>
        </p:spPr>
        <p:txBody>
          <a:bodyPr anchor="t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bg-BG" sz="36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ПАРТНЬОРСТВА НА вутп</a:t>
            </a:r>
            <a:br>
              <a:rPr lang="bg-BG" sz="36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36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СЪС СРЕДНИ УЧИЛИЩА</a:t>
            </a:r>
            <a:endParaRPr lang="bg-BG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114560" y="4018143"/>
            <a:ext cx="4255578" cy="2129599"/>
          </a:xfrm>
          <a:noFill/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ru-RU" sz="1600" b="1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bg-BG" sz="1600" b="1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bg-BG" sz="16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D65C7AE-43E6-DEEF-21C6-94F69770B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7633" y="5344620"/>
            <a:ext cx="9151633" cy="1519355"/>
            <a:chOff x="-10176" y="5338644"/>
            <a:chExt cx="12202176" cy="15193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D3E591D3-C82D-EFF2-C1B9-715BFB67ED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3B61A17-DD52-DE54-2FDF-45CAF92D02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8226086" y="2885969"/>
              <a:ext cx="1507122" cy="6424706"/>
            </a:xfrm>
            <a:prstGeom prst="rect">
              <a:avLst/>
            </a:prstGeom>
            <a:gradFill>
              <a:gsLst>
                <a:gs pos="98739">
                  <a:schemeClr val="accent5">
                    <a:alpha val="70000"/>
                  </a:schemeClr>
                </a:gs>
                <a:gs pos="45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99DC8DB2-298F-EDD7-9BCE-78101BCDC6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95614"/>
            <a:ext cx="7831782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bg-BG" sz="2800" b="1" kern="1200" cap="al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МЕЖДУНАРОДНИ </a:t>
            </a:r>
            <a:r>
              <a:rPr lang="en-US" sz="2800" b="1" kern="1200" cap="al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АКАДЕМИЧНИ ПАРТНЬОРСТВА НА ВУТП</a:t>
            </a:r>
            <a:endParaRPr lang="en-US" sz="2800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A group of people standing in a meeting&#10;&#10;Description automatically generated">
            <a:extLst>
              <a:ext uri="{FF2B5EF4-FFF2-40B4-BE49-F238E27FC236}">
                <a16:creationId xmlns:a16="http://schemas.microsoft.com/office/drawing/2014/main" xmlns="" id="{6ED544E4-03DE-5CD8-FD51-42E81AB199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82" r="1566"/>
          <a:stretch/>
        </p:blipFill>
        <p:spPr>
          <a:xfrm>
            <a:off x="-5955" y="-1"/>
            <a:ext cx="6246453" cy="5348828"/>
          </a:xfrm>
          <a:prstGeom prst="rect">
            <a:avLst/>
          </a:prstGeom>
        </p:spPr>
      </p:pic>
      <p:pic>
        <p:nvPicPr>
          <p:cNvPr id="5" name="Content Placeholder 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xmlns="" id="{32CB2E70-53C6-E810-3501-F3B2832EC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30" r="1" b="1"/>
          <a:stretch/>
        </p:blipFill>
        <p:spPr>
          <a:xfrm>
            <a:off x="6234543" y="10"/>
            <a:ext cx="2909457" cy="2676121"/>
          </a:xfrm>
          <a:prstGeom prst="rect">
            <a:avLst/>
          </a:prstGeom>
        </p:spPr>
      </p:pic>
      <p:pic>
        <p:nvPicPr>
          <p:cNvPr id="7" name="Picture 6" descr="A person and person sitting at a table with papers&#10;&#10;Description automatically generated">
            <a:extLst>
              <a:ext uri="{FF2B5EF4-FFF2-40B4-BE49-F238E27FC236}">
                <a16:creationId xmlns:a16="http://schemas.microsoft.com/office/drawing/2014/main" xmlns="" id="{FE11B58B-820E-8846-4544-6A4388D0F4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50" r="15305" b="1"/>
          <a:stretch/>
        </p:blipFill>
        <p:spPr>
          <a:xfrm>
            <a:off x="6234543" y="2672698"/>
            <a:ext cx="2909021" cy="26761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B337C2F-F4B9-764C-45E5-86A1306E17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7633" y="5338644"/>
            <a:ext cx="9151633" cy="1519355"/>
            <a:chOff x="-10176" y="5338644"/>
            <a:chExt cx="12202176" cy="15193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DE1E11FF-4A87-A65F-DAEC-E20057A3F9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1719AAC3-64F6-CEDF-0B56-5C0C6BD3C6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8906919" y="3566802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A0DE637-E8FB-63A7-A5E2-E28DBE1A41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95614"/>
            <a:ext cx="513786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ПАРТНЬОРСКИ МРЕЖИ</a:t>
            </a:r>
          </a:p>
        </p:txBody>
      </p:sp>
      <p:pic>
        <p:nvPicPr>
          <p:cNvPr id="4" name="Content Placeholder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xmlns="" id="{974863D7-7940-204C-559B-E64B81FEE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877" y="1284514"/>
            <a:ext cx="4886073" cy="2858352"/>
          </a:xfrm>
          <a:prstGeom prst="rect">
            <a:avLst/>
          </a:prstGeom>
        </p:spPr>
      </p:pic>
      <p:pic>
        <p:nvPicPr>
          <p:cNvPr id="6" name="Picture 5" descr="A group of people standing at a podium&#10;&#10;Description automatically generated">
            <a:extLst>
              <a:ext uri="{FF2B5EF4-FFF2-40B4-BE49-F238E27FC236}">
                <a16:creationId xmlns:a16="http://schemas.microsoft.com/office/drawing/2014/main" xmlns="" id="{601FF498-0BE5-CF6B-DD87-FEE19731A1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2986" y="1281326"/>
            <a:ext cx="3811137" cy="28583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620FDFD2-19AF-4124-A49A-BAC0929B13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6368" y="1641752"/>
            <a:ext cx="3293268" cy="1323439"/>
          </a:xfrm>
        </p:spPr>
        <p:txBody>
          <a:bodyPr anchor="t">
            <a:normAutofit/>
          </a:bodyPr>
          <a:lstStyle/>
          <a:p>
            <a:pPr lvl="0">
              <a:lnSpc>
                <a:spcPct val="90000"/>
              </a:lnSpc>
            </a:pPr>
            <a:r>
              <a:rPr lang="bg-BG" sz="27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 ПАРТНЬОРИ НА вутп</a:t>
            </a:r>
            <a:endParaRPr lang="bg-BG" sz="27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person and person sitting at a table with papers&#10;&#10;Description automatically generated">
            <a:extLst>
              <a:ext uri="{FF2B5EF4-FFF2-40B4-BE49-F238E27FC236}">
                <a16:creationId xmlns:a16="http://schemas.microsoft.com/office/drawing/2014/main" xmlns="" id="{ABF90051-7C42-688C-008B-27E5BD7B3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" b="2659"/>
          <a:stretch/>
        </p:blipFill>
        <p:spPr>
          <a:xfrm>
            <a:off x="20" y="1"/>
            <a:ext cx="4566265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5" name="Picture 4" descr="A person and person holding books&#10;&#10;Description automatically generated">
            <a:extLst>
              <a:ext uri="{FF2B5EF4-FFF2-40B4-BE49-F238E27FC236}">
                <a16:creationId xmlns:a16="http://schemas.microsoft.com/office/drawing/2014/main" xmlns="" id="{421FED56-0355-BE4D-A591-EA9E217BED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" b="4254"/>
          <a:stretch/>
        </p:blipFill>
        <p:spPr>
          <a:xfrm>
            <a:off x="20" y="3524252"/>
            <a:ext cx="4566265" cy="3333748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F6F6FC6-9A5F-4E14-8105-15D94914A7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046527" y="544"/>
            <a:ext cx="656037" cy="6857455"/>
            <a:chOff x="5395370" y="544"/>
            <a:chExt cx="874716" cy="685745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2DCFA6DA-C89C-4BD9-A659-4E35D789B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868AC5BD-C02C-4D96-813D-3C9ABB388E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 cstate="print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36369" y="3146400"/>
            <a:ext cx="3293268" cy="268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g-BG" sz="2100" b="1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bg-BG" sz="2100" b="1">
              <a:solidFill>
                <a:schemeClr val="bg1">
                  <a:alpha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332" y="4928180"/>
            <a:ext cx="2640841" cy="1286354"/>
          </a:xfrm>
        </p:spPr>
        <p:txBody>
          <a:bodyPr>
            <a:normAutofit/>
          </a:bodyPr>
          <a:lstStyle/>
          <a:p>
            <a:pPr lvl="0" algn="r">
              <a:lnSpc>
                <a:spcPct val="90000"/>
              </a:lnSpc>
            </a:pPr>
            <a:r>
              <a:rPr lang="bg-BG" sz="28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СЪБИТИЯ С ПАРТНЬОРИ НА вутп</a:t>
            </a:r>
            <a:endParaRPr lang="bg-BG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8DF8AE6E-38CD-4B2A-8E02-F099DD30EF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2594" y="629042"/>
            <a:ext cx="912912" cy="8595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sign with a logo&#10;&#10;Description automatically generated">
            <a:extLst>
              <a:ext uri="{FF2B5EF4-FFF2-40B4-BE49-F238E27FC236}">
                <a16:creationId xmlns:a16="http://schemas.microsoft.com/office/drawing/2014/main" xmlns="" id="{0FDCC41B-7B24-4DCB-E2E6-322EE9B2B1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970" y="860087"/>
            <a:ext cx="706571" cy="397446"/>
          </a:xfrm>
          <a:prstGeom prst="rect">
            <a:avLst/>
          </a:prstGeom>
        </p:spPr>
      </p:pic>
      <p:sp>
        <p:nvSpPr>
          <p:cNvPr id="23" name="Right Triangle 22">
            <a:extLst>
              <a:ext uri="{FF2B5EF4-FFF2-40B4-BE49-F238E27FC236}">
                <a16:creationId xmlns:a16="http://schemas.microsoft.com/office/drawing/2014/main" xmlns="" id="{23293907-0F26-4752-BCD0-3AC2C50263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73798" y="635538"/>
            <a:ext cx="510306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1E32D174-F8A9-4FF0-8888-1B4F5E1849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58052" y="621519"/>
            <a:ext cx="3024378" cy="22037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69201C5-687E-46FB-BA72-23BA40BFEE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4830" y="2848090"/>
            <a:ext cx="1754306" cy="34160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339141A8-FDFD-4ABE-A499-72C9669F4B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664157" y="1286480"/>
            <a:ext cx="1371600" cy="1767583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A439E11-755A-4258-859D-56A6B6AFCB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233779" y="1485831"/>
            <a:ext cx="1493203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xmlns="" id="{0616BD4B-E146-A66C-E3C1-C60E41480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4545" y="1800333"/>
            <a:ext cx="1318616" cy="741721"/>
          </a:xfrm>
          <a:prstGeom prst="rect">
            <a:avLst/>
          </a:prstGeom>
        </p:spPr>
      </p:pic>
      <p:sp>
        <p:nvSpPr>
          <p:cNvPr id="33" name="Right Triangle 32">
            <a:extLst>
              <a:ext uri="{FF2B5EF4-FFF2-40B4-BE49-F238E27FC236}">
                <a16:creationId xmlns:a16="http://schemas.microsoft.com/office/drawing/2014/main" xmlns="" id="{E916EF49-F958-4F28-A999-F8FA8D09AF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405121" y="2437565"/>
            <a:ext cx="244200" cy="406635"/>
          </a:xfrm>
          <a:prstGeom prst="rtTriangle">
            <a:avLst/>
          </a:prstGeom>
          <a:solidFill>
            <a:srgbClr val="DCA4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group of women in red and white dresses on a stage&#10;&#10;Description automatically generated">
            <a:extLst>
              <a:ext uri="{FF2B5EF4-FFF2-40B4-BE49-F238E27FC236}">
                <a16:creationId xmlns:a16="http://schemas.microsoft.com/office/drawing/2014/main" xmlns="" id="{3F19AC91-42A5-BBFE-7536-8229EB9B9C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535" y="3974145"/>
            <a:ext cx="1524162" cy="1143121"/>
          </a:xfrm>
          <a:prstGeom prst="rect">
            <a:avLst/>
          </a:prstGeom>
        </p:spPr>
      </p:pic>
      <p:sp>
        <p:nvSpPr>
          <p:cNvPr id="35" name="Right Triangle 34">
            <a:extLst>
              <a:ext uri="{FF2B5EF4-FFF2-40B4-BE49-F238E27FC236}">
                <a16:creationId xmlns:a16="http://schemas.microsoft.com/office/drawing/2014/main" xmlns="" id="{A7665D74-DFEA-412C-928C-F090E67084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1702799" y="3379588"/>
            <a:ext cx="1881096" cy="819195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3E84BD56-679D-4E0C-9C9B-D694ABF073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4425" y="2843319"/>
            <a:ext cx="2606040" cy="1883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xmlns="" id="{2335FEDF-EF88-4E68-9CF7-5A72EF32AF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20326" y="1488222"/>
            <a:ext cx="819195" cy="1364098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A blue planet with text&#10;&#10;Description automatically generated">
            <a:extLst>
              <a:ext uri="{FF2B5EF4-FFF2-40B4-BE49-F238E27FC236}">
                <a16:creationId xmlns:a16="http://schemas.microsoft.com/office/drawing/2014/main" xmlns="" id="{9480B3C5-8D64-57EB-C700-B9FD0B6514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4015" y="1077136"/>
            <a:ext cx="2733548" cy="1318936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xmlns="" id="{6B55FB3E-B0E5-A8C3-2538-34B1F9A305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4047" y="3213452"/>
            <a:ext cx="2286795" cy="1143397"/>
          </a:xfrm>
          <a:prstGeom prst="rect">
            <a:avLst/>
          </a:prstGeom>
        </p:spPr>
      </p:pic>
      <p:sp>
        <p:nvSpPr>
          <p:cNvPr id="41" name="Right Triangle 40">
            <a:extLst>
              <a:ext uri="{FF2B5EF4-FFF2-40B4-BE49-F238E27FC236}">
                <a16:creationId xmlns:a16="http://schemas.microsoft.com/office/drawing/2014/main" xmlns="" id="{837A7BE2-DF08-4ECE-A520-13927DBF4C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900281" y="5087080"/>
            <a:ext cx="1495517" cy="837806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891472" y="3153048"/>
            <a:ext cx="2779933" cy="30614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  <a:p>
            <a:pPr marL="0" indent="0">
              <a:buNone/>
            </a:pPr>
            <a:endParaRPr lang="bg-BG" sz="1600" b="1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28F64C6-FE22-4FC1-A763-DFCC514811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195918" y="4577975"/>
            <a:ext cx="5654511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2601" y="4741948"/>
            <a:ext cx="512214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3500" b="1" kern="1200" cap="all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ФОРУМИ ВЪВ ВУТП</a:t>
            </a:r>
            <a:endParaRPr lang="en-US" sz="3500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1B9B546-57AE-1E3E-AD39-E60029B2F5D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880" y="835332"/>
            <a:ext cx="2845104" cy="30841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CCEC88F-697D-D4B1-9109-B572427570B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6219" y="490358"/>
            <a:ext cx="2848177" cy="16733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5611A99-BA04-B5BA-30B0-A4BF2BE9BA0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2635" y="2472008"/>
            <a:ext cx="2846070" cy="1913982"/>
          </a:xfrm>
          <a:prstGeom prst="rect">
            <a:avLst/>
          </a:prstGeom>
        </p:spPr>
      </p:pic>
      <p:pic>
        <p:nvPicPr>
          <p:cNvPr id="7" name="Picture 6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xmlns="" id="{D31513AE-88E7-15AD-E6ED-3E6E47ABE0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4632" y="1309210"/>
            <a:ext cx="2848488" cy="213636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5C34627B-48E6-4F4D-B843-97717A86B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539950" y="5694097"/>
            <a:ext cx="4114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group of people standing in front of a stage&#10;&#10;Description automatically generated">
            <a:extLst>
              <a:ext uri="{FF2B5EF4-FFF2-40B4-BE49-F238E27FC236}">
                <a16:creationId xmlns:a16="http://schemas.microsoft.com/office/drawing/2014/main" xmlns="" id="{B7E6E3E9-552E-B432-A3D3-CAAD4EF0C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880" y="4581115"/>
            <a:ext cx="2846070" cy="18997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6501" y="2245810"/>
            <a:ext cx="5628849" cy="1355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4700" b="1" kern="1200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WOMEN IN TECH</a:t>
            </a:r>
            <a:endParaRPr lang="en-US" sz="4700" kern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 descr="A group of people in a classroom&#10;&#10;Description automatically generated">
            <a:extLst>
              <a:ext uri="{FF2B5EF4-FFF2-40B4-BE49-F238E27FC236}">
                <a16:creationId xmlns:a16="http://schemas.microsoft.com/office/drawing/2014/main" xmlns="" id="{43E0EF6F-DFA7-9D4E-F132-5F6FEAE6F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369" r="3" b="11518"/>
          <a:stretch/>
        </p:blipFill>
        <p:spPr>
          <a:xfrm>
            <a:off x="2736988" y="1"/>
            <a:ext cx="6407012" cy="2130473"/>
          </a:xfrm>
          <a:custGeom>
            <a:avLst/>
            <a:gdLst/>
            <a:ahLst/>
            <a:cxnLst/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5" name="Content Placeholder 4" descr="A group of people standing in front of a large banner&#10;&#10;Description automatically generated">
            <a:extLst>
              <a:ext uri="{FF2B5EF4-FFF2-40B4-BE49-F238E27FC236}">
                <a16:creationId xmlns:a16="http://schemas.microsoft.com/office/drawing/2014/main" xmlns="" id="{F2E549D4-678C-3EE0-7FBD-231A3FD1D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" b="4906"/>
          <a:stretch/>
        </p:blipFill>
        <p:spPr>
          <a:xfrm>
            <a:off x="20" y="-6955"/>
            <a:ext cx="3356335" cy="2130473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7" name="Picture 6" descr="A group of women standing together&#10;&#10;Description automatically generated">
            <a:extLst>
              <a:ext uri="{FF2B5EF4-FFF2-40B4-BE49-F238E27FC236}">
                <a16:creationId xmlns:a16="http://schemas.microsoft.com/office/drawing/2014/main" xmlns="" id="{E6FE13AD-F3AD-5352-0F28-314D3126C9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82" b="-1"/>
          <a:stretch/>
        </p:blipFill>
        <p:spPr>
          <a:xfrm>
            <a:off x="20" y="2279768"/>
            <a:ext cx="2613191" cy="2244420"/>
          </a:xfrm>
          <a:prstGeom prst="rect">
            <a:avLst/>
          </a:prstGeom>
        </p:spPr>
      </p:pic>
      <p:pic>
        <p:nvPicPr>
          <p:cNvPr id="14" name="Picture 13" descr="A person standing at a podium with a microphone&#10;&#10;Description automatically generated">
            <a:extLst>
              <a:ext uri="{FF2B5EF4-FFF2-40B4-BE49-F238E27FC236}">
                <a16:creationId xmlns:a16="http://schemas.microsoft.com/office/drawing/2014/main" xmlns="" id="{F827D7DF-7F6C-5D19-A4ED-8D4D628866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" b="2933"/>
          <a:stretch/>
        </p:blipFill>
        <p:spPr>
          <a:xfrm>
            <a:off x="5787645" y="4683320"/>
            <a:ext cx="3356355" cy="2174680"/>
          </a:xfrm>
          <a:custGeom>
            <a:avLst/>
            <a:gdLst/>
            <a:ahLst/>
            <a:cxnLst/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</p:spPr>
      </p:pic>
      <p:pic>
        <p:nvPicPr>
          <p:cNvPr id="13" name="Picture 12" descr="A group of people holding up signs&#10;&#10;Description automatically generated">
            <a:extLst>
              <a:ext uri="{FF2B5EF4-FFF2-40B4-BE49-F238E27FC236}">
                <a16:creationId xmlns:a16="http://schemas.microsoft.com/office/drawing/2014/main" xmlns="" id="{8ED320AF-BA59-9C12-538B-31E155A5CC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634" r="-2" b="16627"/>
          <a:stretch/>
        </p:blipFill>
        <p:spPr>
          <a:xfrm>
            <a:off x="20" y="4682839"/>
            <a:ext cx="6422512" cy="2175160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141712"/>
            <a:ext cx="6022179" cy="10611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35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 НА БИЗНЕСА ВЪВ ВУТП</a:t>
            </a:r>
            <a:endParaRPr lang="en-US" sz="35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192712F8-36FA-35DF-0CE8-4098D93322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room with computers and a television&#10;&#10;Description automatically generated">
            <a:extLst>
              <a:ext uri="{FF2B5EF4-FFF2-40B4-BE49-F238E27FC236}">
                <a16:creationId xmlns:a16="http://schemas.microsoft.com/office/drawing/2014/main" xmlns="" id="{6531DFF3-0AE4-E461-F7A1-2C3FA99E5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76" r="13291" b="3"/>
          <a:stretch/>
        </p:blipFill>
        <p:spPr>
          <a:xfrm>
            <a:off x="648855" y="2674993"/>
            <a:ext cx="2514303" cy="2294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BCB91A9-6FC6-E18A-4B61-17DB37C93C2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364" r="30334" b="-2"/>
          <a:stretch/>
        </p:blipFill>
        <p:spPr>
          <a:xfrm>
            <a:off x="3303054" y="2675976"/>
            <a:ext cx="2513236" cy="2293805"/>
          </a:xfrm>
          <a:prstGeom prst="rect">
            <a:avLst/>
          </a:prstGeom>
        </p:spPr>
      </p:pic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586B8E48-8584-7534-5D9B-09BBEFAD30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6185" y="3292195"/>
            <a:ext cx="2513237" cy="16775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F9469B9-6468-5B6A-E832-8D45903884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66672" y="5231580"/>
            <a:ext cx="7844367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CB593EA-2F98-479F-B4C4-F366571FA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couple of men holding a certificate&#10;&#10;Description automatically generated">
            <a:extLst>
              <a:ext uri="{FF2B5EF4-FFF2-40B4-BE49-F238E27FC236}">
                <a16:creationId xmlns:a16="http://schemas.microsoft.com/office/drawing/2014/main" xmlns="" id="{94491955-DF6C-65D1-2C1C-67369E6039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664" y="1114565"/>
            <a:ext cx="2388548" cy="1594355"/>
          </a:xfrm>
          <a:prstGeom prst="rect">
            <a:avLst/>
          </a:prstGeom>
        </p:spPr>
      </p:pic>
      <p:pic>
        <p:nvPicPr>
          <p:cNvPr id="9" name="Picture 8" descr="A group of people standing in front of a table&#10;&#10;Description automatically generated">
            <a:extLst>
              <a:ext uri="{FF2B5EF4-FFF2-40B4-BE49-F238E27FC236}">
                <a16:creationId xmlns:a16="http://schemas.microsoft.com/office/drawing/2014/main" xmlns="" id="{0E63B670-6827-7250-6935-2B7052F7FE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0840" y="1105685"/>
            <a:ext cx="2395412" cy="1598937"/>
          </a:xfrm>
          <a:prstGeom prst="rect">
            <a:avLst/>
          </a:prstGeom>
        </p:spPr>
      </p:pic>
      <p:pic>
        <p:nvPicPr>
          <p:cNvPr id="5" name="Picture 4" descr="A group of people holding signs&#10;&#10;Description automatically generated">
            <a:extLst>
              <a:ext uri="{FF2B5EF4-FFF2-40B4-BE49-F238E27FC236}">
                <a16:creationId xmlns:a16="http://schemas.microsoft.com/office/drawing/2014/main" xmlns="" id="{A19B5C38-C48C-24BE-9487-E101A80E38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9990" y="1105686"/>
            <a:ext cx="2131914" cy="1598935"/>
          </a:xfrm>
          <a:prstGeom prst="rect">
            <a:avLst/>
          </a:prstGeom>
        </p:spPr>
      </p:pic>
      <p:pic>
        <p:nvPicPr>
          <p:cNvPr id="14" name="Picture 13" descr="A person standing in front of a projector screen&#10;&#10;Description automatically generated">
            <a:extLst>
              <a:ext uri="{FF2B5EF4-FFF2-40B4-BE49-F238E27FC236}">
                <a16:creationId xmlns:a16="http://schemas.microsoft.com/office/drawing/2014/main" xmlns="" id="{3A131990-B11F-76E9-3042-FAFB21A300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8767" y="1105683"/>
            <a:ext cx="2131916" cy="1598937"/>
          </a:xfrm>
          <a:prstGeom prst="rect">
            <a:avLst/>
          </a:prstGeom>
        </p:spPr>
      </p:pic>
      <p:pic>
        <p:nvPicPr>
          <p:cNvPr id="12" name="Picture 11" descr="A group of men holding certificates&#10;&#10;Description automatically generated">
            <a:extLst>
              <a:ext uri="{FF2B5EF4-FFF2-40B4-BE49-F238E27FC236}">
                <a16:creationId xmlns:a16="http://schemas.microsoft.com/office/drawing/2014/main" xmlns="" id="{4C3BC909-00AF-7CED-CD48-BD7E815C30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664" y="3517278"/>
            <a:ext cx="4119135" cy="274952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39BEB6D0-9E4E-4221-93D1-74ABECEE9E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09432" y="3474720"/>
            <a:ext cx="4534568" cy="3383281"/>
          </a:xfrm>
          <a:prstGeom prst="rect">
            <a:avLst/>
          </a:prstGeom>
          <a:solidFill>
            <a:srgbClr val="343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8739" y="3799272"/>
            <a:ext cx="3895311" cy="637124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bg-BG" sz="28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 В АКАДЕМИЧЕН СЪСТАВ</a:t>
            </a:r>
            <a:endParaRPr lang="bg-BG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59736" y="4510585"/>
            <a:ext cx="4024957" cy="17587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de-DE" sz="1600" b="1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D65C7AE-43E6-DEEF-21C6-94F69770B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7633" y="5344620"/>
            <a:ext cx="9151633" cy="1519355"/>
            <a:chOff x="-10176" y="5338644"/>
            <a:chExt cx="12202176" cy="15193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D3E591D3-C82D-EFF2-C1B9-715BFB67ED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3B61A17-DD52-DE54-2FDF-45CAF92D02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8226086" y="2885969"/>
              <a:ext cx="1507122" cy="6424706"/>
            </a:xfrm>
            <a:prstGeom prst="rect">
              <a:avLst/>
            </a:prstGeom>
            <a:gradFill>
              <a:gsLst>
                <a:gs pos="98739">
                  <a:schemeClr val="accent5">
                    <a:alpha val="70000"/>
                  </a:schemeClr>
                </a:gs>
                <a:gs pos="45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99DC8DB2-298F-EDD7-9BCE-78101BCDC6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95614"/>
            <a:ext cx="5088135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b="1" kern="1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ИНВЕСТИЦИИ НА ВУТП В ЛАБОРАТОРИИ И ЗАЛИ</a:t>
            </a:r>
            <a:endParaRPr lang="en-US" sz="2800" b="1" kern="1200" cap="all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A group of people in a classroom&#10;&#10;Description automatically generated">
            <a:extLst>
              <a:ext uri="{FF2B5EF4-FFF2-40B4-BE49-F238E27FC236}">
                <a16:creationId xmlns:a16="http://schemas.microsoft.com/office/drawing/2014/main" xmlns="" id="{C0CBBE83-8732-50FF-941F-F2A789E8E1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412" b="-2"/>
          <a:stretch/>
        </p:blipFill>
        <p:spPr>
          <a:xfrm>
            <a:off x="-5955" y="-1"/>
            <a:ext cx="6246453" cy="5348828"/>
          </a:xfrm>
          <a:prstGeom prst="rect">
            <a:avLst/>
          </a:prstGeom>
        </p:spPr>
      </p:pic>
      <p:pic>
        <p:nvPicPr>
          <p:cNvPr id="7" name="Picture 6" descr="A room with computers and a television&#10;&#10;Description automatically generated">
            <a:extLst>
              <a:ext uri="{FF2B5EF4-FFF2-40B4-BE49-F238E27FC236}">
                <a16:creationId xmlns:a16="http://schemas.microsoft.com/office/drawing/2014/main" xmlns="" id="{C8AF4211-9AEC-1830-7C93-1D39070D00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59" r="13572" b="1"/>
          <a:stretch/>
        </p:blipFill>
        <p:spPr>
          <a:xfrm>
            <a:off x="6234543" y="10"/>
            <a:ext cx="2909457" cy="2676121"/>
          </a:xfrm>
          <a:prstGeom prst="rect">
            <a:avLst/>
          </a:prstGeom>
        </p:spPr>
      </p:pic>
      <p:pic>
        <p:nvPicPr>
          <p:cNvPr id="5" name="Content Placeholder 4" descr="A group of people sitting around a table with laptops&#10;&#10;Description automatically generated">
            <a:extLst>
              <a:ext uri="{FF2B5EF4-FFF2-40B4-BE49-F238E27FC236}">
                <a16:creationId xmlns:a16="http://schemas.microsoft.com/office/drawing/2014/main" xmlns="" id="{CF83CBF4-2092-80A4-4762-DE34CAED0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21" r="15020"/>
          <a:stretch/>
        </p:blipFill>
        <p:spPr>
          <a:xfrm>
            <a:off x="6232220" y="2668485"/>
            <a:ext cx="2909021" cy="26761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620FDFD2-19AF-4124-A49A-BAC0929B13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6368" y="1641752"/>
            <a:ext cx="3293268" cy="1323439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bg-BG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ПРИЗНАНИЯ И НАГРАДИ  ЗА ВУТП</a:t>
            </a:r>
            <a:endParaRPr lang="bg-BG" sz="3000">
              <a:solidFill>
                <a:schemeClr val="bg1"/>
              </a:solidFill>
            </a:endParaRPr>
          </a:p>
        </p:txBody>
      </p:sp>
      <p:pic>
        <p:nvPicPr>
          <p:cNvPr id="7" name="Content Placeholder 4" descr="A person holding a certificate and a microphone&#10;&#10;Description automatically generated">
            <a:extLst>
              <a:ext uri="{FF2B5EF4-FFF2-40B4-BE49-F238E27FC236}">
                <a16:creationId xmlns:a16="http://schemas.microsoft.com/office/drawing/2014/main" xmlns="" id="{B1C719BC-367E-51DF-751C-4A311EEC53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0" r="6962"/>
          <a:stretch/>
        </p:blipFill>
        <p:spPr>
          <a:xfrm>
            <a:off x="20" y="1"/>
            <a:ext cx="4566265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6" name="Picture 5" descr="A certificate of recognition for a university of communications and post&#10;&#10;Description automatically generated">
            <a:extLst>
              <a:ext uri="{FF2B5EF4-FFF2-40B4-BE49-F238E27FC236}">
                <a16:creationId xmlns:a16="http://schemas.microsoft.com/office/drawing/2014/main" xmlns="" id="{C3B134A8-19AE-7A62-4D7B-75FFC308D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17" r="4" b="4"/>
          <a:stretch/>
        </p:blipFill>
        <p:spPr>
          <a:xfrm>
            <a:off x="20" y="3524252"/>
            <a:ext cx="4566265" cy="3333748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F6F6FC6-9A5F-4E14-8105-15D94914A7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046527" y="544"/>
            <a:ext cx="656037" cy="6857455"/>
            <a:chOff x="5395370" y="544"/>
            <a:chExt cx="874716" cy="685745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2DCFA6DA-C89C-4BD9-A659-4E35D789B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868AC5BD-C02C-4D96-813D-3C9ABB388E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 cstate="print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6369" y="3146400"/>
            <a:ext cx="3293268" cy="2682000"/>
          </a:xfrm>
        </p:spPr>
        <p:txBody>
          <a:bodyPr>
            <a:normAutofit/>
          </a:bodyPr>
          <a:lstStyle/>
          <a:p>
            <a:endParaRPr lang="ru-RU" sz="2100" b="1">
              <a:solidFill>
                <a:schemeClr val="bg1">
                  <a:alpha val="80000"/>
                </a:schemeClr>
              </a:solidFill>
            </a:endParaRPr>
          </a:p>
          <a:p>
            <a:endParaRPr lang="bg-BG" sz="2100">
              <a:solidFill>
                <a:schemeClr val="bg1">
                  <a:alpha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28F64C6-FE22-4FC1-A763-DFCC514811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238227" y="4577975"/>
            <a:ext cx="8612203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493" y="4741948"/>
            <a:ext cx="8119248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2700" b="1" kern="1200" cap="al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РЕКТОРЪТ НА ВУТП ОГЛАВИ СЪВЕТА НА РЕКТОРИТЕ НА ВИСШИТЕ УЧИЛИЩА В БЪЛГАРИЯ</a:t>
            </a:r>
            <a:endParaRPr lang="en-US" sz="2700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06776C8C-0813-6204-68CB-31C1F4B7AA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3" b="3199"/>
          <a:stretch/>
        </p:blipFill>
        <p:spPr>
          <a:xfrm>
            <a:off x="230880" y="321733"/>
            <a:ext cx="2845104" cy="20105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18C587C-A502-DA3D-F5B3-1EE30A83972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13651" r="-6" b="-6"/>
          <a:stretch/>
        </p:blipFill>
        <p:spPr>
          <a:xfrm>
            <a:off x="3146219" y="321735"/>
            <a:ext cx="2848177" cy="201055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4AC9201-D886-7E37-EBE3-824AF77F14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t="19051" r="-3" b="6844"/>
          <a:stretch/>
        </p:blipFill>
        <p:spPr>
          <a:xfrm>
            <a:off x="6064632" y="321734"/>
            <a:ext cx="2848488" cy="2010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32BD0F5-64F4-CADA-A7E6-AD538C9B620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12858" b="19855"/>
          <a:stretch/>
        </p:blipFill>
        <p:spPr>
          <a:xfrm>
            <a:off x="230880" y="2423723"/>
            <a:ext cx="2846070" cy="20105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A2B5716-B54D-F7A9-7B76-70EF88FD8D0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3247" r="27505" b="5"/>
          <a:stretch/>
        </p:blipFill>
        <p:spPr>
          <a:xfrm>
            <a:off x="3142635" y="2422095"/>
            <a:ext cx="2846070" cy="2013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C1A7F91-5BA3-E2FA-7CA5-5B5F0C0AC55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t="15988" b="16724"/>
          <a:stretch/>
        </p:blipFill>
        <p:spPr>
          <a:xfrm>
            <a:off x="6070045" y="2422097"/>
            <a:ext cx="2846070" cy="2010551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5C34627B-48E6-4F4D-B843-97717A86B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45972" y="5694097"/>
            <a:ext cx="6858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1B3B45E2-3BE0-AF7D-369C-F3DC2968F9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3816143" y="1528623"/>
            <a:ext cx="1519350" cy="9151631"/>
          </a:xfrm>
          <a:prstGeom prst="rect">
            <a:avLst/>
          </a:prstGeom>
          <a:gradFill>
            <a:gsLst>
              <a:gs pos="0">
                <a:schemeClr val="accent5"/>
              </a:gs>
              <a:gs pos="96000">
                <a:schemeClr val="accent2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E21F74A5-B735-0F8D-63A1-E20BB85ED4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6309648" y="4009574"/>
            <a:ext cx="1507122" cy="4176848"/>
          </a:xfrm>
          <a:prstGeom prst="rect">
            <a:avLst/>
          </a:prstGeom>
          <a:gradFill>
            <a:gsLst>
              <a:gs pos="36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3273C44B-6EE9-7C41-FEF8-3D8C4AE581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V="1">
            <a:off x="2758863" y="2585901"/>
            <a:ext cx="1519355" cy="7037081"/>
          </a:xfrm>
          <a:prstGeom prst="rect">
            <a:avLst/>
          </a:prstGeom>
          <a:gradFill>
            <a:gsLst>
              <a:gs pos="19000">
                <a:schemeClr val="accent5">
                  <a:lumMod val="60000"/>
                  <a:lumOff val="40000"/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95614"/>
            <a:ext cx="5302449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2800" b="1" kern="1200" cap="all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ФОРУМИ С УЧАСТИЕТО НА ВУТП</a:t>
            </a:r>
            <a:endParaRPr lang="en-US" sz="2800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 descr="A group of people in graduation gowns&#10;&#10;Description automatically generated">
            <a:extLst>
              <a:ext uri="{FF2B5EF4-FFF2-40B4-BE49-F238E27FC236}">
                <a16:creationId xmlns:a16="http://schemas.microsoft.com/office/drawing/2014/main" xmlns="" id="{72C7AE27-1264-2C07-6BC8-148EED8EA3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90" r="18454"/>
          <a:stretch/>
        </p:blipFill>
        <p:spPr>
          <a:xfrm>
            <a:off x="-4662" y="2"/>
            <a:ext cx="6978536" cy="5344758"/>
          </a:xfrm>
          <a:prstGeom prst="rect">
            <a:avLst/>
          </a:prstGeom>
        </p:spPr>
      </p:pic>
      <p:pic>
        <p:nvPicPr>
          <p:cNvPr id="12" name="Picture 11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xmlns="" id="{207A2086-54C4-230B-AA16-9E79053F24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09" r="25294"/>
          <a:stretch/>
        </p:blipFill>
        <p:spPr>
          <a:xfrm>
            <a:off x="6974103" y="10"/>
            <a:ext cx="2177856" cy="1799821"/>
          </a:xfrm>
          <a:prstGeom prst="rect">
            <a:avLst/>
          </a:prstGeom>
        </p:spPr>
      </p:pic>
      <p:pic>
        <p:nvPicPr>
          <p:cNvPr id="7" name="Picture 6" descr="A person standing at a podium with a person sitting in a chair&#10;&#10;Description automatically generated">
            <a:extLst>
              <a:ext uri="{FF2B5EF4-FFF2-40B4-BE49-F238E27FC236}">
                <a16:creationId xmlns:a16="http://schemas.microsoft.com/office/drawing/2014/main" xmlns="" id="{931E3FD8-93FE-35F8-4BC0-9EF3943455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21" r="13270" b="2"/>
          <a:stretch/>
        </p:blipFill>
        <p:spPr>
          <a:xfrm>
            <a:off x="6974103" y="1798476"/>
            <a:ext cx="2177529" cy="1777468"/>
          </a:xfrm>
          <a:prstGeom prst="rect">
            <a:avLst/>
          </a:prstGeom>
        </p:spPr>
      </p:pic>
      <p:pic>
        <p:nvPicPr>
          <p:cNvPr id="5" name="Content Placeholder 4" descr="A group of people sitting at a podium&#10;&#10;Description automatically generated">
            <a:extLst>
              <a:ext uri="{FF2B5EF4-FFF2-40B4-BE49-F238E27FC236}">
                <a16:creationId xmlns:a16="http://schemas.microsoft.com/office/drawing/2014/main" xmlns="" id="{D5098EFA-A31E-79A8-3DEA-7D6F91BA25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224" b="-3"/>
          <a:stretch/>
        </p:blipFill>
        <p:spPr>
          <a:xfrm>
            <a:off x="6974103" y="3567291"/>
            <a:ext cx="2177529" cy="177746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AC264A0-0739-80AA-F6CA-5EB157FBA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1B3B45E2-3BE0-AF7D-369C-F3DC2968F9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3816143" y="1528623"/>
            <a:ext cx="1519350" cy="9151631"/>
          </a:xfrm>
          <a:prstGeom prst="rect">
            <a:avLst/>
          </a:prstGeom>
          <a:gradFill>
            <a:gsLst>
              <a:gs pos="0">
                <a:schemeClr val="accent5"/>
              </a:gs>
              <a:gs pos="96000">
                <a:schemeClr val="accent2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E21F74A5-B735-0F8D-63A1-E20BB85ED4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6309648" y="4009574"/>
            <a:ext cx="1507122" cy="4176848"/>
          </a:xfrm>
          <a:prstGeom prst="rect">
            <a:avLst/>
          </a:prstGeom>
          <a:gradFill>
            <a:gsLst>
              <a:gs pos="36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273C44B-6EE9-7C41-FEF8-3D8C4AE581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V="1">
            <a:off x="2758863" y="2585901"/>
            <a:ext cx="1519355" cy="7037081"/>
          </a:xfrm>
          <a:prstGeom prst="rect">
            <a:avLst/>
          </a:prstGeom>
          <a:gradFill>
            <a:gsLst>
              <a:gs pos="19000">
                <a:schemeClr val="accent5">
                  <a:lumMod val="60000"/>
                  <a:lumOff val="40000"/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BE14A5-386B-74C9-9A3C-476DCDF9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95614"/>
            <a:ext cx="5302449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2800" b="1" kern="1200" cap="all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ФОРУМИ С УЧАСТИЕТО НА ВУТП</a:t>
            </a:r>
            <a:endParaRPr lang="en-US" sz="2800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3D07E919-C5E2-7473-57E9-A4828F65A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9363" r="-2" b="-2"/>
          <a:stretch/>
        </p:blipFill>
        <p:spPr>
          <a:xfrm>
            <a:off x="-4662" y="2"/>
            <a:ext cx="6978536" cy="534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6E06A4E-BA6F-6FD7-5148-CF3DAF1E88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r="172"/>
          <a:stretch/>
        </p:blipFill>
        <p:spPr>
          <a:xfrm>
            <a:off x="6974103" y="10"/>
            <a:ext cx="2177856" cy="1799821"/>
          </a:xfrm>
          <a:prstGeom prst="rect">
            <a:avLst/>
          </a:prstGeom>
        </p:spPr>
      </p:pic>
      <p:pic>
        <p:nvPicPr>
          <p:cNvPr id="10" name="Picture 9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xmlns="" id="{B159B744-3602-4199-0623-5A9A651F87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19" r="2" b="2"/>
          <a:stretch/>
        </p:blipFill>
        <p:spPr>
          <a:xfrm>
            <a:off x="6974103" y="1798476"/>
            <a:ext cx="2177529" cy="1777468"/>
          </a:xfrm>
          <a:prstGeom prst="rect">
            <a:avLst/>
          </a:prstGeom>
        </p:spPr>
      </p:pic>
      <p:pic>
        <p:nvPicPr>
          <p:cNvPr id="13" name="Content Placeholder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xmlns="" id="{E03F642B-5EB4-1146-7C19-3B8C337485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2" r="5409" b="2"/>
          <a:stretch/>
        </p:blipFill>
        <p:spPr>
          <a:xfrm>
            <a:off x="6974103" y="3567291"/>
            <a:ext cx="2177529" cy="177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1619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B5B0058-AF13-4859-B429-4EDDE2A26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5628" y="707132"/>
            <a:ext cx="2296715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l">
              <a:lnSpc>
                <a:spcPct val="90000"/>
              </a:lnSpc>
            </a:pPr>
            <a:r>
              <a:rPr lang="en-US" sz="30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НАУЧНА ДЕЙНОСТ</a:t>
            </a:r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group of people standing in front of a white board&#10;&#10;Description automatically generated">
            <a:extLst>
              <a:ext uri="{FF2B5EF4-FFF2-40B4-BE49-F238E27FC236}">
                <a16:creationId xmlns:a16="http://schemas.microsoft.com/office/drawing/2014/main" xmlns="" id="{915403F1-5AAE-B5AC-2F73-45C1B6C14F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195" y="496128"/>
            <a:ext cx="4239490" cy="1494420"/>
          </a:xfrm>
          <a:prstGeom prst="rect">
            <a:avLst/>
          </a:prstGeom>
        </p:spPr>
      </p:pic>
      <p:pic>
        <p:nvPicPr>
          <p:cNvPr id="5" name="Content Placeholder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xmlns="" id="{1BFB8C9A-41BB-AAA7-6063-24A112320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195" y="2357844"/>
            <a:ext cx="2947835" cy="196768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07A9243D-8FC3-4B36-874B-55906B03F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5025628" y="3209925"/>
            <a:ext cx="402371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group of people standing in front of a screen&#10;&#10;Description automatically generated">
            <a:extLst>
              <a:ext uri="{FF2B5EF4-FFF2-40B4-BE49-F238E27FC236}">
                <a16:creationId xmlns:a16="http://schemas.microsoft.com/office/drawing/2014/main" xmlns="" id="{8100399C-5978-B721-9DA8-191EF2FD1A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195" y="4667767"/>
            <a:ext cx="4239490" cy="160040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86A3C11F-06C7-4C4D-A907-4F4DAA902F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4060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CA16F22E-4716-CA29-1F53-4AAD52955E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820378" y="-18309"/>
            <a:ext cx="3328924" cy="6883029"/>
            <a:chOff x="7760503" y="-18309"/>
            <a:chExt cx="4438566" cy="688302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59412336-19ED-F153-443B-C46CDBED624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1506AA53-E761-6881-5941-313119CC76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844707E7-29B6-36B5-B4C4-6160DFDB98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2C1A8476-48ED-D7D6-F383-338B2F00A1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6160" y="1489364"/>
            <a:ext cx="2482661" cy="31365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600" b="1" cap="all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НАУЧНА ДЕЙНОСТ И НАУЧНИ ПРОЕКТИ НА СТУДЕНТИТЕ И ДОКТОРАНТИТЕ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97A7F54D-DD57-DAC6-206C-D63A984EA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310" r="16911" b="-2"/>
          <a:stretch/>
        </p:blipFill>
        <p:spPr>
          <a:xfrm>
            <a:off x="20" y="-7623"/>
            <a:ext cx="5820361" cy="687234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graduation cap and gown shaking hands with a person&#10;&#10;Description automatically generated">
            <a:extLst>
              <a:ext uri="{FF2B5EF4-FFF2-40B4-BE49-F238E27FC236}">
                <a16:creationId xmlns:a16="http://schemas.microsoft.com/office/drawing/2014/main" xmlns="" id="{5091329D-287D-A87B-73C7-D058704B5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37" r="6362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НОВАТА 2023/2024 УЧЕБНА ГОДИНА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Content Placeholder 6" descr="A group of people holding signs&#10;&#10;Description automatically generated">
            <a:extLst>
              <a:ext uri="{FF2B5EF4-FFF2-40B4-BE49-F238E27FC236}">
                <a16:creationId xmlns:a16="http://schemas.microsoft.com/office/drawing/2014/main" xmlns="" id="{E5F54602-9F79-E602-E99C-11C60D7FD2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20"/>
            <a:ext cx="9124314" cy="6847580"/>
          </a:xfr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99592" y="0"/>
            <a:ext cx="7351391" cy="2790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ШЕСТА МЕЖДУНАРОДНА ЛЯТНА АКАДЕМИЯ ПО ЛИДЕРСТВО</a:t>
            </a:r>
            <a:endParaRPr kumimoji="0" lang="bg-BG" sz="4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0D7B6173-1D58-48E2-83CF-37350F315F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F36CA75-CFBF-4844-B719-8FE9EBADA9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3D4A84B9-E564-4DD0-97F8-DBF1C460C2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4A599609-F5C2-4A0B-A992-913F814A63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102382E0-0A09-46AE-B955-B911CAFE7F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DE75D4A-0965-4973-BE75-DECCAC9A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xmlns="" id="{A007AF93-051C-D411-F2B7-B399970C3D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90" r="3" b="3"/>
          <a:stretch/>
        </p:blipFill>
        <p:spPr>
          <a:xfrm>
            <a:off x="4570899" y="10"/>
            <a:ext cx="4570183" cy="3431119"/>
          </a:xfrm>
          <a:prstGeom prst="rect">
            <a:avLst/>
          </a:prstGeom>
        </p:spPr>
      </p:pic>
      <p:pic>
        <p:nvPicPr>
          <p:cNvPr id="8" name="Picture 7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xmlns="" id="{0820BB47-6ACD-6BCF-900B-C7E72DEDA8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1" b="-1"/>
          <a:stretch/>
        </p:blipFill>
        <p:spPr>
          <a:xfrm>
            <a:off x="3572" y="10"/>
            <a:ext cx="4570183" cy="34311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351391" cy="2790331"/>
          </a:xfrm>
        </p:spPr>
        <p:txBody>
          <a:bodyPr anchor="b">
            <a:normAutofit/>
          </a:bodyPr>
          <a:lstStyle/>
          <a:p>
            <a:r>
              <a:rPr lang="bg-BG" sz="4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СЕДМА МЕЖДУНАРОДНА ЛЯТНА АКАДЕМИЯ ПО ЛИДЕРСТВО</a:t>
            </a:r>
          </a:p>
        </p:txBody>
      </p:sp>
      <p:pic>
        <p:nvPicPr>
          <p:cNvPr id="6" name="Picture 5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xmlns="" id="{439CA7B6-5B44-303B-8C84-4A75154252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14" r="5279" b="3"/>
          <a:stretch/>
        </p:blipFill>
        <p:spPr>
          <a:xfrm>
            <a:off x="4572960" y="3426870"/>
            <a:ext cx="4570183" cy="3431129"/>
          </a:xfrm>
          <a:prstGeom prst="rect">
            <a:avLst/>
          </a:prstGeom>
        </p:spPr>
      </p:pic>
      <p:pic>
        <p:nvPicPr>
          <p:cNvPr id="4" name="Content Placeholder 3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xmlns="" id="{320229E6-B655-6AC9-7475-D1878DE6C2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90" r="3" b="3"/>
          <a:stretch/>
        </p:blipFill>
        <p:spPr>
          <a:xfrm>
            <a:off x="5633" y="3426870"/>
            <a:ext cx="4570183" cy="343112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ВУТП В МЕДИИТЕ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4525963"/>
          </a:xfrm>
        </p:spPr>
        <p:txBody>
          <a:bodyPr/>
          <a:lstStyle/>
          <a:p>
            <a:pPr algn="r">
              <a:buNone/>
            </a:pPr>
            <a:r>
              <a:rPr lang="ru-RU" sz="1800" b="1" dirty="0"/>
              <a:t>         </a:t>
            </a:r>
            <a:endParaRPr lang="bg-BG" dirty="0"/>
          </a:p>
        </p:txBody>
      </p:sp>
      <p:pic>
        <p:nvPicPr>
          <p:cNvPr id="9" name="Picture 8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xmlns="" id="{48D67C9C-D5C9-A8AD-4B73-FF2084EF1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24744"/>
            <a:ext cx="2808312" cy="2106234"/>
          </a:xfrm>
          <a:prstGeom prst="rect">
            <a:avLst/>
          </a:prstGeom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800600"/>
            <a:ext cx="4114800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124744"/>
            <a:ext cx="2838450" cy="1990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1124744"/>
            <a:ext cx="2160240" cy="2110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1700808"/>
            <a:ext cx="1933575" cy="1590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3284985"/>
            <a:ext cx="3059831" cy="21861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3212976"/>
            <a:ext cx="2736304" cy="1933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081710"/>
            <a:ext cx="2411760" cy="177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3212975"/>
            <a:ext cx="3096344" cy="191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72200" y="5201326"/>
            <a:ext cx="2771800" cy="165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92080" y="5589240"/>
            <a:ext cx="1322328" cy="1268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 СЪСТОЯНИЕ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indent="-266700" algn="just">
              <a:buNone/>
            </a:pPr>
            <a:r>
              <a:rPr lang="bg-BG" sz="1800" b="1" dirty="0"/>
              <a:t>КЪМ 31 ДЕКЕМВРИ </a:t>
            </a:r>
            <a:r>
              <a:rPr lang="bg-BG" sz="1800" b="1" dirty="0" smtClean="0"/>
              <a:t>2023 </a:t>
            </a:r>
            <a:r>
              <a:rPr lang="bg-BG" sz="1800" b="1" dirty="0"/>
              <a:t>Г.</a:t>
            </a:r>
            <a:r>
              <a:rPr lang="bg-BG" sz="1800" dirty="0"/>
              <a:t> </a:t>
            </a:r>
          </a:p>
          <a:p>
            <a:pPr lvl="0" algn="just">
              <a:buFont typeface="Wingdings" pitchFamily="2" charset="2"/>
              <a:buChar char="Ø"/>
            </a:pPr>
            <a:r>
              <a:rPr lang="bg-BG" sz="1800" dirty="0" smtClean="0"/>
              <a:t>бюджетно салдо под формата на бюджетен излишък в размер на </a:t>
            </a:r>
            <a:r>
              <a:rPr lang="en-US" sz="1800" dirty="0" smtClean="0"/>
              <a:t>1 414 275</a:t>
            </a:r>
            <a:r>
              <a:rPr lang="bg-BG" sz="1800" dirty="0" smtClean="0"/>
              <a:t> лв.;</a:t>
            </a:r>
          </a:p>
          <a:p>
            <a:pPr lvl="0" algn="just">
              <a:buFont typeface="Wingdings" pitchFamily="2" charset="2"/>
              <a:buChar char="Ø"/>
            </a:pPr>
            <a:r>
              <a:rPr lang="bg-BG" sz="1800" dirty="0" smtClean="0"/>
              <a:t>изменението </a:t>
            </a:r>
            <a:r>
              <a:rPr lang="bg-BG" sz="1800" dirty="0" smtClean="0"/>
              <a:t>на паричните средства е в посока на увеличение в размер на </a:t>
            </a:r>
            <a:r>
              <a:rPr lang="en-US" sz="1800" dirty="0" smtClean="0"/>
              <a:t>248 166</a:t>
            </a:r>
            <a:r>
              <a:rPr lang="bg-BG" sz="1800" dirty="0" smtClean="0"/>
              <a:t> лв., като преходния остатък под формата на налични парични средства по банкови сметки е 1 </a:t>
            </a:r>
            <a:r>
              <a:rPr lang="en-US" sz="1800" dirty="0" smtClean="0"/>
              <a:t>416 527</a:t>
            </a:r>
            <a:r>
              <a:rPr lang="bg-BG" sz="1800" dirty="0" smtClean="0"/>
              <a:t> лв.</a:t>
            </a:r>
          </a:p>
          <a:p>
            <a:pPr marL="266700" indent="-266700" algn="just">
              <a:buNone/>
            </a:pPr>
            <a:r>
              <a:rPr lang="bg-BG" sz="1900" b="1" dirty="0" smtClean="0"/>
              <a:t>ОТ </a:t>
            </a:r>
            <a:r>
              <a:rPr lang="bg-BG" sz="1900" b="1" dirty="0"/>
              <a:t>1 ЯНУАРИ </a:t>
            </a:r>
            <a:r>
              <a:rPr lang="bg-BG" sz="1900" b="1" dirty="0" smtClean="0"/>
              <a:t>2024 </a:t>
            </a:r>
            <a:r>
              <a:rPr lang="bg-BG" sz="1900" b="1" dirty="0"/>
              <a:t>Г. ДО </a:t>
            </a:r>
            <a:r>
              <a:rPr lang="bg-BG" sz="1900" b="1" dirty="0" smtClean="0"/>
              <a:t>26 ЮНИ </a:t>
            </a:r>
            <a:r>
              <a:rPr lang="bg-BG" sz="1900" b="1" dirty="0" smtClean="0"/>
              <a:t>2024 </a:t>
            </a:r>
            <a:r>
              <a:rPr lang="bg-BG" sz="1900" b="1" dirty="0"/>
              <a:t>Г.</a:t>
            </a:r>
            <a:endParaRPr lang="bg-BG" sz="1900" dirty="0"/>
          </a:p>
          <a:p>
            <a:pPr lvl="0" algn="just"/>
            <a:r>
              <a:rPr lang="bg-BG" sz="2000" dirty="0" smtClean="0"/>
              <a:t>бюджетно салдо под формата на бюджетен излишък в размер на 778 090 лв.;</a:t>
            </a:r>
          </a:p>
          <a:p>
            <a:pPr lvl="0" algn="just"/>
            <a:r>
              <a:rPr lang="bg-BG" sz="2000" dirty="0" smtClean="0"/>
              <a:t>изменението на паричните средства е в посока на увеличение в размер на 768 814 лв., като преходния остатък под формата на налични парични средства по банкови сметки е 5 036 434 лв.</a:t>
            </a:r>
          </a:p>
          <a:p>
            <a:pPr>
              <a:buNone/>
            </a:pPr>
            <a:endParaRPr lang="bg-BG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5524</TotalTime>
  <Words>441</Words>
  <Application>Microsoft Office PowerPoint</Application>
  <PresentationFormat>On-screen Show (4:3)</PresentationFormat>
  <Paragraphs>75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ОТЧЕТ НА РЕКТОРА НА ВУТП  ЗА ПЕРИОДА 27.6.2023 Г.– 27.6.2024 Г.</vt:lpstr>
      <vt:lpstr>ФУНДАМЕНТАЛНИ ПРОБЛЕМИ  В ПЕРИОДА ЮНИ 2023 – ЮНИ 2024</vt:lpstr>
      <vt:lpstr>МЯСТО НА ВУТП В КАРТАТА НА БЪЛГАРСКОТО ВИСШЕ ОБРАЗОВАНИЕ</vt:lpstr>
      <vt:lpstr>СЪВЕТ НА НАСТОЯТЕЛИТЕ</vt:lpstr>
      <vt:lpstr>ПРИЕМ НА СТУДЕНТИ  ЗА УЧЕБНАТА 2024/2025 ГОДИНА</vt:lpstr>
      <vt:lpstr>КСК</vt:lpstr>
      <vt:lpstr>ПАРТНЬОРСТВА НА вутп СЪС СРЕДНИ УЧИЛИЩА</vt:lpstr>
      <vt:lpstr>МЕЖДУНАРОДНИ АКАДЕМИЧНИ ПАРТНЬОРСТВА НА ВУТП</vt:lpstr>
      <vt:lpstr>ПАРТНЬОРСКИ МРЕЖИ</vt:lpstr>
      <vt:lpstr>БИЗНЕС ПАРТНЬОРИ НА вутп</vt:lpstr>
      <vt:lpstr>СЪБИТИЯ С ПАРТНЬОРИ НА вутп</vt:lpstr>
      <vt:lpstr>ФОРУМИ ВЪВ ВУТП</vt:lpstr>
      <vt:lpstr>WOMEN IN TECH</vt:lpstr>
      <vt:lpstr>ИНВЕСТИЦИИ НА БИЗНЕСА ВЪВ ВУТП</vt:lpstr>
      <vt:lpstr>ИНВЕСТИЦИИ В АКАДЕМИЧЕН СЪСТАВ</vt:lpstr>
      <vt:lpstr>ИНВЕСТИЦИИ НА ВУТП В ЛАБОРАТОРИИ И ЗАЛИ</vt:lpstr>
      <vt:lpstr>ПРИЗНАНИЯ И НАГРАДИ  ЗА ВУТП</vt:lpstr>
      <vt:lpstr>РЕКТОРЪТ НА ВУТП ОГЛАВИ СЪВЕТА НА РЕКТОРИТЕ НА ВИСШИТЕ УЧИЛИЩА В БЪЛГАРИЯ</vt:lpstr>
      <vt:lpstr>ФОРУМИ С УЧАСТИЕТО НА ВУТП</vt:lpstr>
      <vt:lpstr>ФОРУМИ С УЧАСТИЕТО НА ВУТП</vt:lpstr>
      <vt:lpstr>НАУЧНА ДЕЙНОСТ</vt:lpstr>
      <vt:lpstr>НАУЧНА ДЕЙНОСТ И НАУЧНИ ПРОЕКТИ НА СТУДЕНТИТЕ И ДОКТОРАНТИТЕ</vt:lpstr>
      <vt:lpstr>НОВАТА 2023/2024 УЧЕБНА ГОДИНА</vt:lpstr>
      <vt:lpstr>Slide 24</vt:lpstr>
      <vt:lpstr>СЕДМА МЕЖДУНАРОДНА ЛЯТНА АКАДЕМИЯ ПО ЛИДЕРСТВО</vt:lpstr>
      <vt:lpstr>ВУТП В МЕДИИТЕ</vt:lpstr>
      <vt:lpstr>ФИНАНСОВО СЪСТОЯНИЕ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НА РЕКТОРА НА ВУТП  ЗА ПЕРИОДА 26.06.2019 Г. – 13.09.2020 Г.</dc:title>
  <dc:creator>User</dc:creator>
  <cp:lastModifiedBy>Acer</cp:lastModifiedBy>
  <cp:revision>13</cp:revision>
  <dcterms:created xsi:type="dcterms:W3CDTF">2020-09-13T12:38:03Z</dcterms:created>
  <dcterms:modified xsi:type="dcterms:W3CDTF">2024-11-07T21:40:42Z</dcterms:modified>
</cp:coreProperties>
</file>